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1cac31e46103c3b209a85#tid=690876e07025800008f0b68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c0d4935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a7cc8bf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c7bdb4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c32515f4?pid=0a7cc8bfd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就近一致原则</a:t>
            </a:r>
            <a:endParaRPr lang="en-US" altLang="zh-CN" sz="2200" dirty="0"/>
          </a:p>
        </p:txBody>
      </p:sp>
      <p:sp>
        <p:nvSpPr>
          <p:cNvPr id="3" name="P_5_BD#5c834e8b2?pid=8c32515f4&amp;color=0,0,0&amp;vtp=1&amp;bbb=1"/>
          <p:cNvSpPr/>
          <p:nvPr/>
        </p:nvSpPr>
        <p:spPr>
          <a:xfrm>
            <a:off x="832104" y="1422400"/>
            <a:ext cx="105338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要点：看位置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——谓语动词的单复数由最靠近它的那个主语决定。</a:t>
            </a:r>
            <a:endParaRPr lang="en-US" altLang="zh-CN" sz="1800" dirty="0"/>
          </a:p>
        </p:txBody>
      </p:sp>
      <p:graphicFrame>
        <p:nvGraphicFramePr>
          <p:cNvPr id="11" name="P_5_BD#5c834e8b2?colgroup=22,33&amp;pid=8c32515f4&amp;color=0,0,0&amp;vtp=1&amp;bbb=1&amp;hb=1"/>
          <p:cNvGraphicFramePr>
            <a:graphicFrameLocks noGrp="1"/>
          </p:cNvGraphicFramePr>
          <p:nvPr/>
        </p:nvGraphicFramePr>
        <p:xfrm>
          <a:off x="832104" y="1913890"/>
          <a:ext cx="10506456" cy="1846072"/>
        </p:xfrm>
        <a:graphic>
          <a:graphicData uri="http://schemas.openxmlformats.org/drawingml/2006/table">
            <a:tbl>
              <a:tblPr/>
              <a:tblGrid>
                <a:gridCol w="4297680"/>
                <a:gridCol w="6208776"/>
              </a:tblGrid>
              <a:tr h="1179068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1.or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either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neither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nor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whether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 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also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等词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组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连接并列主语时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谓语动词的数与最靠近它的主语保持一致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Neither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wrong.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他和我都没错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parents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also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agreed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plan.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不光他的父母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也同意了这个计划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004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2.There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句型中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谓语动词的单复数通常与最靠近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它的主语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真正的主语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一致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There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book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pens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desk.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桌子上有一本书和两支钢笔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There</a:t>
                      </a: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two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pens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book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desk.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桌子上有两支钢笔和一本书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_5_BD#5c834e8b2.table_image?tii=28&amp;pid=8c32515f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3820" y="2093944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5_BD#5c834e8b2.table_image?tii=29&amp;pid=8c32515f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3820" y="2384012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5_BD#5c834e8b2.table_image?tii=30&amp;pid=8c32515f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3820" y="3155664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5_BD#5c834e8b2.table_image?tii=31&amp;pid=8c32515f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3820" y="3445732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ad67a66cb?pid=0c7bdb4ed&amp;color=0,0,0&amp;vtp=1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在空白处填入括号内单词的正确形式。</a:t>
            </a:r>
            <a:endParaRPr lang="en-US" altLang="zh-CN" sz="1800" b="1" i="0">
              <a:solidFill>
                <a:srgbClr val="00A0A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Running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regularly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（improve）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health.</a:t>
            </a:r>
            <a:endParaRPr lang="en-US" altLang="zh-CN" sz="1800" dirty="0"/>
          </a:p>
        </p:txBody>
      </p:sp>
      <p:sp>
        <p:nvSpPr>
          <p:cNvPr id="4" name="QB_4_AN.2_1#ad67a66cb.blank?vop=1&amp;pid=0c7bdb4ed&amp;color=0,0,0&amp;vpa=1&amp;vtp=1&amp;bbb=1"/>
          <p:cNvSpPr/>
          <p:nvPr/>
        </p:nvSpPr>
        <p:spPr>
          <a:xfrm>
            <a:off x="5206460" y="1434965"/>
            <a:ext cx="10175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improves</a:t>
            </a:r>
            <a:endParaRPr lang="en-US" altLang="zh-CN" dirty="0"/>
          </a:p>
        </p:txBody>
      </p:sp>
      <p:sp>
        <p:nvSpPr>
          <p:cNvPr id="5" name="QB_4_AS.3_1#030baa82e?vop=1&amp;pid=0c7bdb4ed&amp;color=0,0,0&amp;vtp=1&amp;bbb=1&amp;hb=1"/>
          <p:cNvSpPr/>
          <p:nvPr/>
        </p:nvSpPr>
        <p:spPr>
          <a:xfrm>
            <a:off x="832104" y="189953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经常晨跑能极大地改善你的健康状况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此处陈述事实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应用一般现在时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且此处为单个动名词作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谓语动词用单数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improves。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_1#ecc6a8097?vop=1&amp;pid=0c7bdb4ed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number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visit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（reach）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million.</a:t>
            </a:r>
            <a:endParaRPr lang="en-US" altLang="zh-CN" sz="1800" dirty="0"/>
          </a:p>
        </p:txBody>
      </p:sp>
      <p:sp>
        <p:nvSpPr>
          <p:cNvPr id="3" name="QB_4_AN.5_1#ecc6a8097.blank?vop=1&amp;pid=0c7bdb4ed&amp;color=0,0,0&amp;vpa=2&amp;vtp=1&amp;bbb=1"/>
          <p:cNvSpPr/>
          <p:nvPr/>
        </p:nvSpPr>
        <p:spPr>
          <a:xfrm>
            <a:off x="7098760" y="1037082"/>
            <a:ext cx="8524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reaches</a:t>
            </a:r>
            <a:endParaRPr lang="en-US" altLang="zh-CN" dirty="0"/>
          </a:p>
        </p:txBody>
      </p:sp>
      <p:sp>
        <p:nvSpPr>
          <p:cNvPr id="4" name="QB_4_AS.6_1#ecc6a8097?vop=1&amp;pid=0c7bdb4ed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今年来这个城市参观的人数达到了一百万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此处陈述事实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应用一般现在时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number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复数名词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作主语时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谓语动词用单数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reaches。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_1#b6e5555c0?vop=1&amp;pid=0c7bdb4ed&amp;color=0,0,0&amp;vtp=1&amp;bt=1&amp;bbb=1&amp;h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（live）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Beijing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ten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years.</a:t>
            </a:r>
            <a:endParaRPr lang="en-US" altLang="zh-CN" dirty="0"/>
          </a:p>
        </p:txBody>
      </p:sp>
      <p:sp>
        <p:nvSpPr>
          <p:cNvPr id="3" name="QB_4_AN.8_1#b6e5555c0.blank?vop=1&amp;pid=0c7bdb4ed&amp;color=0,0,0&amp;vpa=3&amp;vtp=1&amp;bbb=1"/>
          <p:cNvSpPr/>
          <p:nvPr/>
        </p:nvSpPr>
        <p:spPr>
          <a:xfrm>
            <a:off x="5015960" y="1035812"/>
            <a:ext cx="2605088" cy="370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lived/has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living</a:t>
            </a:r>
            <a:endParaRPr lang="en-US" altLang="zh-CN" dirty="0"/>
          </a:p>
        </p:txBody>
      </p:sp>
      <p:sp>
        <p:nvSpPr>
          <p:cNvPr id="4" name="QB_4_AS.9_1#b6e5555c0?vop=1&amp;pid=0c7bdb4ed&amp;color=0,0,0&amp;vtp=1&amp;bbb=1&amp;hb=1"/>
          <p:cNvSpPr/>
          <p:nvPr/>
        </p:nvSpPr>
        <p:spPr>
          <a:xfrm>
            <a:off x="832104" y="1908175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我最好的朋友以及他的父母已经在北京生活十多年了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主语后有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谓语动词的数应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与前面的主语保持一致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根据时间状语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应用现在完成时或现在完成进行时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lived/has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living。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0_1#7b8dd7c32?vop=1&amp;pid=0c7bdb4ed&amp;color=0,0,0&amp;vtp=1&amp;bt=1&amp;bbb=1&amp;hb=1"/>
          <p:cNvSpPr/>
          <p:nvPr/>
        </p:nvSpPr>
        <p:spPr>
          <a:xfrm>
            <a:off x="832104" y="1078992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seventy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percent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Earth's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surface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（cover）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4_AN.11_1#7b8dd7c32.blank?vop=1&amp;pid=0c7bdb4ed&amp;color=0,0,0&amp;vpa=4&amp;vtp=1&amp;bbb=1"/>
          <p:cNvSpPr/>
          <p:nvPr/>
        </p:nvSpPr>
        <p:spPr>
          <a:xfrm>
            <a:off x="5527135" y="1048512"/>
            <a:ext cx="1157288" cy="370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covered</a:t>
            </a:r>
            <a:endParaRPr lang="en-US" altLang="zh-CN" dirty="0"/>
          </a:p>
        </p:txBody>
      </p:sp>
      <p:sp>
        <p:nvSpPr>
          <p:cNvPr id="4" name="QB_4_AS.12_1#7b8dd7c32?vop=1&amp;pid=0c7bdb4ed&amp;color=0,0,0&amp;vtp=1&amp;bbb=1&amp;hb=1"/>
          <p:cNvSpPr/>
          <p:nvPr/>
        </p:nvSpPr>
        <p:spPr>
          <a:xfrm>
            <a:off x="832104" y="1905190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地球表面大约有百分之七十被水覆盖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从太空看是蓝色的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百分数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+of+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作主语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谓语动词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的数由后面名词的单复数决定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Earth's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surface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是一个不可数的整体概念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谓语动词应用单数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根据常识和语境可知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地球表面应是被水覆盖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因此要用被动语态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且此处陈述事实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应用一般现在时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covered。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526b0e13c?pid=0c7bdb4ed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5544" y="1080000"/>
            <a:ext cx="1197864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4_BD#526b0e13c?pid=0c7bdb4e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5840" y="2356604"/>
            <a:ext cx="10177272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4_BD#526b0e13c?pid=0c7bdb4ed&amp;color=0,0,0&amp;vtp=1&amp;bbb=1&amp;hb=1"/>
          <p:cNvSpPr/>
          <p:nvPr/>
        </p:nvSpPr>
        <p:spPr>
          <a:xfrm>
            <a:off x="832104" y="4452104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句意：拥有过目不忘能力的人在多年后仍能记得一幅画、一本书或一件事的每个细节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,但尚未有人证实真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的存在拥有这种记忆力的人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1cf77449.fixed?pid=aa5058299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语法攻略17</a:t>
            </a:r>
            <a:endParaRPr lang="en-US" altLang="zh-CN" sz="5400" dirty="0"/>
          </a:p>
        </p:txBody>
      </p:sp>
      <p:sp>
        <p:nvSpPr>
          <p:cNvPr id="3" name="C_2_BD#31cf77449.fixed?pid=aa5058299&amp;color=255,255,255&amp;vtp=1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基础夯实——主谓一致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22433209d?pid=6c0d4935e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1832" y="1080000"/>
            <a:ext cx="10314432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74fc9676?pid=0a7cc8bfd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语法一致原则</a:t>
            </a:r>
            <a:endParaRPr lang="en-US" altLang="zh-CN" sz="2200" dirty="0"/>
          </a:p>
        </p:txBody>
      </p:sp>
      <p:sp>
        <p:nvSpPr>
          <p:cNvPr id="3" name="P_5#b41da179e?pid=074fc9676&amp;color=0,0,0&amp;vtp=1&amp;bbb=1"/>
          <p:cNvSpPr/>
          <p:nvPr/>
        </p:nvSpPr>
        <p:spPr>
          <a:xfrm>
            <a:off x="832104" y="1422400"/>
            <a:ext cx="10533888" cy="3592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要点：看形式</a:t>
            </a:r>
            <a:r>
              <a:rPr lang="en-US" altLang="zh-CN" sz="100" b="1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</a:t>
            </a:r>
            <a:endParaRPr lang="en-US" altLang="zh-CN" sz="1800" dirty="0"/>
          </a:p>
        </p:txBody>
      </p:sp>
      <p:graphicFrame>
        <p:nvGraphicFramePr>
          <p:cNvPr id="5" name="P_5_BD#b41da179e?colgroup=14,41&amp;pid=074fc9676&amp;color=0,0,0&amp;vtp=1&amp;bbb=1&amp;hb=1"/>
          <p:cNvGraphicFramePr>
            <a:graphicFrameLocks noGrp="1"/>
          </p:cNvGraphicFramePr>
          <p:nvPr/>
        </p:nvGraphicFramePr>
        <p:xfrm>
          <a:off x="832104" y="1913890"/>
          <a:ext cx="10506456" cy="3241612"/>
        </p:xfrm>
        <a:graphic>
          <a:graphicData uri="http://schemas.openxmlformats.org/drawingml/2006/table">
            <a:tbl>
              <a:tblPr/>
              <a:tblGrid>
                <a:gridCol w="2825496"/>
                <a:gridCol w="7680960"/>
              </a:tblGrid>
              <a:tr h="1449896"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单数主语谓语用单数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复数主语谓语用复数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Reading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sun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bad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eyes.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在太阳底下看书对你的眼睛不好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注意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：what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引导的主语从句作主语时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若主句的表语是复数名词或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从句是一个带有复数意义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的并列结构时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谓语动词用复数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thinks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feels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moment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completely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different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此刻他的所思所感是完全不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同的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1716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不定代词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another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other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either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neither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each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every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somebody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anybody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everybody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someone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something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nothing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等作主语时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1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谓语动词用单数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Each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new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book.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我们每个人都有一本新书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注意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：①“either/neither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of+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复数名词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代词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作主语时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谓语动词用单复数均可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Neither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texts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is/are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interesting.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这两篇文章都很无趣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“none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of+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不可数名词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作主语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谓语动词用单数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“none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of+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可数名词复数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作主语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谓语动词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用单复数均可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None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has/have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America.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我们没有人去过美国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_5_BD#b41da179e.table_image?tii=1&amp;pid=074fc967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1636" y="1945640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5_BD#b41da179e.table_image?tii=2&amp;pid=074fc967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1636" y="2803144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5_BD#b41da179e.table_image?tii=3&amp;pid=074fc967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1636" y="3415062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5_BD#b41da179e.table_image?tii=4&amp;pid=074fc967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1636" y="3995198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5_BD#b41da179e.table_image?tii=5&amp;pid=074fc967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1636" y="4852702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P_5_BD#b41da179e?colgroup=14,41&amp;pid=074fc9676&amp;color=0,0,0&amp;vtp=1&amp;bt=1&amp;bbb=1&amp;hb=1"/>
          <p:cNvGraphicFramePr>
            <a:graphicFrameLocks noGrp="1"/>
          </p:cNvGraphicFramePr>
          <p:nvPr/>
        </p:nvGraphicFramePr>
        <p:xfrm>
          <a:off x="832104" y="1496695"/>
          <a:ext cx="10506456" cy="3695002"/>
        </p:xfrm>
        <a:graphic>
          <a:graphicData uri="http://schemas.openxmlformats.org/drawingml/2006/table">
            <a:tbl>
              <a:tblPr/>
              <a:tblGrid>
                <a:gridCol w="2825496"/>
                <a:gridCol w="7680960"/>
              </a:tblGrid>
              <a:tr h="2632964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在定语从句中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关系代词如果在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从句中作主语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依据先行词决定从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句谓语的单复数形式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Those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want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picnic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please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hands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想去野餐的人请举起你们的手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energy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used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comes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sun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一些被人类使用的能量来自太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阳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注意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：“one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of+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复数名词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位于关系代词前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先行词常为该复数名词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关系代词在从句中作主语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从句谓语通常用复数形式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但当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前面有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only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等修饰时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先行词常为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从句谓语要用单数形式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Mary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students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school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China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玛丽是我们学校中曾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去过中国的学生之一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Mary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students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school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China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玛丽是我们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学校中唯一一个去过中国的学生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004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4.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在倒装句中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谓语动词的数应与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其后的主语保持一致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many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pictures.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墙上有很多照片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Such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result.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结果就是这样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5_BD#b41da179e.table_image?tii=6&amp;pid=074fc967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1636" y="1496695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5_BD#b41da179e.table_image?tii=7&amp;pid=074fc967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1636" y="1769491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5_BD#b41da179e.table_image?tii=8&amp;pid=074fc967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1636" y="3181731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" name="P_5_BD#b41da179e.table_image?tii=9&amp;pid=074fc967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1636" y="3749167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5_BD#b41da179e.table_image?tii=10&amp;pid=074fc967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1636" y="4340765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5_BD#b41da179e.table_image?tii=11&amp;pid=074fc967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1636" y="4630833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P_5_BD#b41da179e?colgroup=14,41&amp;pid=074fc9676&amp;color=0,0,0&amp;vtp=1&amp;bt=1&amp;bbb=1"/>
          <p:cNvSpPr txBox="1"/>
          <p:nvPr/>
        </p:nvSpPr>
        <p:spPr>
          <a:xfrm>
            <a:off x="10979488" y="1078992"/>
            <a:ext cx="359073" cy="296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2500"/>
              </a:lnSpc>
            </a:pPr>
            <a:r>
              <a:rPr lang="zh-CN" altLang="en-US" sz="1400">
                <a:latin typeface="Times New Roman" panose="02020603050405020304" pitchFamily="34" charset="0"/>
              </a:rPr>
              <a:t>续表</a:t>
            </a:r>
            <a:endParaRPr lang="zh-CN" altLang="en-US" sz="1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P_5_BD#b41da179e?colgroup=14,41&amp;pid=074fc9676&amp;color=0,0,0&amp;vtp=1&amp;bt=1&amp;bbb=1&amp;hb=1"/>
          <p:cNvGraphicFramePr>
            <a:graphicFrameLocks noGrp="1"/>
          </p:cNvGraphicFramePr>
          <p:nvPr/>
        </p:nvGraphicFramePr>
        <p:xfrm>
          <a:off x="832104" y="1496695"/>
          <a:ext cx="10506456" cy="2632456"/>
        </p:xfrm>
        <a:graphic>
          <a:graphicData uri="http://schemas.openxmlformats.org/drawingml/2006/table">
            <a:tbl>
              <a:tblPr/>
              <a:tblGrid>
                <a:gridCol w="2825496"/>
                <a:gridCol w="7680960"/>
              </a:tblGrid>
              <a:tr h="2011172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5.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主语后有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along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1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together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well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1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besides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except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but（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除了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1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rather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than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than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less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than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including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组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谓语动词的数应与前面的主语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保持一致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teacher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well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students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reading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library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这位老师和学生们一起在图书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馆阅读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284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6.many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加单数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名词作主语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谓语动词用单数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Many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successful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story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written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room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许多成功的故事都是在这个房间里写就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5_BD#b41da179e.table_image?tii=12&amp;pid=074fc967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1636" y="2237835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5_BD#b41da179e.table_image?tii=13&amp;pid=074fc967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1636" y="3554063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" name="P_5_BD#b41da179e?colgroup=14,41&amp;pid=074fc9676&amp;color=0,0,0&amp;vtp=1&amp;bt=1&amp;bbb=1"/>
          <p:cNvSpPr txBox="1"/>
          <p:nvPr/>
        </p:nvSpPr>
        <p:spPr>
          <a:xfrm>
            <a:off x="10979488" y="1078992"/>
            <a:ext cx="359073" cy="296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2500"/>
              </a:lnSpc>
            </a:pPr>
            <a:r>
              <a:rPr lang="zh-CN" altLang="en-US" sz="1400">
                <a:latin typeface="Times New Roman" panose="02020603050405020304" pitchFamily="34" charset="0"/>
              </a:rPr>
              <a:t>续表</a:t>
            </a:r>
            <a:endParaRPr lang="zh-CN" altLang="en-US" sz="1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a469c035?pid=0a7cc8bfd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意义一致原则</a:t>
            </a:r>
            <a:endParaRPr lang="en-US" altLang="zh-CN" sz="2200" dirty="0"/>
          </a:p>
        </p:txBody>
      </p:sp>
      <p:sp>
        <p:nvSpPr>
          <p:cNvPr id="3" name="P_5#da2ca50ba?pid=1a469c035&amp;color=0,0,0&amp;vtp=1&amp;bbb=1"/>
          <p:cNvSpPr/>
          <p:nvPr/>
        </p:nvSpPr>
        <p:spPr>
          <a:xfrm>
            <a:off x="832104" y="1422400"/>
            <a:ext cx="10533888" cy="3592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要点：看含义</a:t>
            </a:r>
            <a:r>
              <a:rPr lang="en-US" altLang="zh-CN" sz="100" b="1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</a:t>
            </a:r>
            <a:endParaRPr lang="en-US" altLang="zh-CN" sz="1800" dirty="0"/>
          </a:p>
        </p:txBody>
      </p:sp>
      <p:graphicFrame>
        <p:nvGraphicFramePr>
          <p:cNvPr id="8" name="P_5_BD#da2ca50ba?colgroup=21,34&amp;pid=1a469c035&amp;color=0,0,0&amp;vtp=1&amp;bbb=1&amp;hb=1"/>
          <p:cNvGraphicFramePr>
            <a:graphicFrameLocks noGrp="1"/>
          </p:cNvGraphicFramePr>
          <p:nvPr/>
        </p:nvGraphicFramePr>
        <p:xfrm>
          <a:off x="832104" y="1913890"/>
          <a:ext cx="10506456" cy="3624644"/>
        </p:xfrm>
        <a:graphic>
          <a:graphicData uri="http://schemas.openxmlformats.org/drawingml/2006/table">
            <a:tbl>
              <a:tblPr/>
              <a:tblGrid>
                <a:gridCol w="4087368"/>
                <a:gridCol w="6419088"/>
              </a:tblGrid>
              <a:tr h="1449896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由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或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both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连接的并列主语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谓语动词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常用复数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hammer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saw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useful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tools.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榔头和锯子都是有用的工具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注意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当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连接的两个名词指同一个人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同一件事或同一种概念时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谓语动词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用单数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writer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teacher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speaking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meeting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这位教师兼作家正在会上发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言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748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由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连接的并列单数主语前如果分别有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1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each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every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many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修饰时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谓语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动词用单数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Every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minute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every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second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important.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每一分每一秒都很重要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284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表示时间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距离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金额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重量等的复数名词作为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一个整体时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谓语动词用单数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hundred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kilometres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long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distance.100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千米是一段很长的距离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716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4.“the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+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形容词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表示一类人或事物时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谓语动词用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复数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old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likely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catch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cold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young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老年人比年轻人更容易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感冒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_5_BD#da2ca50ba.table_image?tii=14&amp;pid=1a469c03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3508" y="1945640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5_BD#da2ca50ba.table_image?tii=15&amp;pid=1a469c03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3508" y="2803144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5_BD#da2ca50ba.table_image?tii=16&amp;pid=1a469c03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3508" y="3690398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5_BD#da2ca50ba.table_image?tii=17&amp;pid=1a469c03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3508" y="4453414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5_BD#da2ca50ba.table_image?tii=18&amp;pid=1a469c03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3508" y="4949730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P_5_BD#da2ca50ba?colgroup=21,34&amp;pid=1a469c035&amp;color=0,0,0&amp;vtp=1&amp;bt=1&amp;bbb=1&amp;hb=1"/>
          <p:cNvGraphicFramePr>
            <a:graphicFrameLocks noGrp="1"/>
          </p:cNvGraphicFramePr>
          <p:nvPr/>
        </p:nvGraphicFramePr>
        <p:xfrm>
          <a:off x="832104" y="1496695"/>
          <a:ext cx="10506456" cy="3563176"/>
        </p:xfrm>
        <a:graphic>
          <a:graphicData uri="http://schemas.openxmlformats.org/drawingml/2006/table">
            <a:tbl>
              <a:tblPr/>
              <a:tblGrid>
                <a:gridCol w="4087368"/>
                <a:gridCol w="6419088"/>
              </a:tblGrid>
              <a:tr h="1233932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5.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集体名词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family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class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crowd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committee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population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audience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public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team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group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指整体时谓语动词用单数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指集体中的成员时谓语动词用复数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family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large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我家是一个大家庭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family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sitting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breakfast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table.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这家人正坐在早餐桌旁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注意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：people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police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cattle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等集体名词作主语时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谓语动词一般用复数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police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looking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lost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child.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警方正在寻找那个丢失的孩子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4496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6.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单复数同形的名词作主语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用作单数意义时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语动词用单数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用作复数意义时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谓语动词用复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这类名词有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：sheep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deer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fish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means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works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species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series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Chinese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Japanese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Every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means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tried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without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much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result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每一种方法都试过了却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没什么结果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means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tried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without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much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result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所有方法都试过了却没什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么结果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748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7.“some/all/most/a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lot/lots/plenty/the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rest/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majority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分数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百分数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+of+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名词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作主语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谓语动词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的数由后面名词的单复数决定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rest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lecture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wonderful.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讲座的其余部分非常精彩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60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%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students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class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girls.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我们班百分之六十的学生是女孩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5_BD#da2ca50ba.table_image?tii=19&amp;pid=1a469c03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3508" y="1552797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5_BD#da2ca50ba.table_image?tii=20&amp;pid=1a469c03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3508" y="1842865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5_BD#da2ca50ba.table_image?tii=21&amp;pid=1a469c03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3508" y="2423001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5_BD#da2ca50ba.table_image?tii=22&amp;pid=1a469c03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3508" y="2894711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5_BD#da2ca50ba.table_image?tii=23&amp;pid=1a469c03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3508" y="3462147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5_BD#da2ca50ba.table_image?tii=24&amp;pid=1a469c03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3508" y="4336701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" name="P_5_BD#da2ca50ba.table_image?tii=25&amp;pid=1a469c03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3508" y="4626769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P_5_BD#da2ca50ba?colgroup=21,34&amp;pid=1a469c035&amp;color=0,0,0&amp;vtp=1&amp;bt=1&amp;bbb=1"/>
          <p:cNvSpPr txBox="1"/>
          <p:nvPr/>
        </p:nvSpPr>
        <p:spPr>
          <a:xfrm>
            <a:off x="10979488" y="1078992"/>
            <a:ext cx="359073" cy="296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2500"/>
              </a:lnSpc>
            </a:pPr>
            <a:r>
              <a:rPr lang="zh-CN" altLang="en-US" sz="1400">
                <a:latin typeface="Times New Roman" panose="02020603050405020304" pitchFamily="34" charset="0"/>
              </a:rPr>
              <a:t>续表</a:t>
            </a:r>
            <a:endParaRPr lang="zh-CN" altLang="en-US" sz="1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P_5_BD#da2ca50ba?colgroup=21,34&amp;pid=1a469c035&amp;color=0,0,0&amp;vtp=1&amp;bt=1&amp;bbb=1&amp;hb=1"/>
          <p:cNvGraphicFramePr>
            <a:graphicFrameLocks noGrp="1"/>
          </p:cNvGraphicFramePr>
          <p:nvPr/>
        </p:nvGraphicFramePr>
        <p:xfrm>
          <a:off x="832104" y="1496695"/>
          <a:ext cx="10506456" cy="1215644"/>
        </p:xfrm>
        <a:graphic>
          <a:graphicData uri="http://schemas.openxmlformats.org/drawingml/2006/table">
            <a:tbl>
              <a:tblPr/>
              <a:tblGrid>
                <a:gridCol w="4087368"/>
                <a:gridCol w="6419088"/>
              </a:tblGrid>
              <a:tr h="1215644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8.“the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number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of+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复数名词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作主语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谓语动词用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单数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number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of+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复数名词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作主语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谓语动词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用复数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number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students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school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increasing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我们学校学生的数量正在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增长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number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students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class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going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museum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我们班很多学生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要去博物馆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5_BD#da2ca50ba.table_image?tii=26&amp;pid=1a469c03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3508" y="1556353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5_BD#da2ca50ba.table_image?tii=27&amp;pid=1a469c03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3508" y="2123789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" name="P_5_BD#da2ca50ba?colgroup=21,34&amp;pid=1a469c035&amp;color=0,0,0&amp;vtp=1&amp;bt=1&amp;bbb=1"/>
          <p:cNvSpPr txBox="1"/>
          <p:nvPr/>
        </p:nvSpPr>
        <p:spPr>
          <a:xfrm>
            <a:off x="10979488" y="1078992"/>
            <a:ext cx="359073" cy="296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2500"/>
              </a:lnSpc>
            </a:pPr>
            <a:r>
              <a:rPr lang="zh-CN" altLang="en-US" sz="1400">
                <a:latin typeface="Times New Roman" panose="02020603050405020304" pitchFamily="34" charset="0"/>
              </a:rPr>
              <a:t>续表</a:t>
            </a:r>
            <a:endParaRPr lang="zh-CN" altLang="en-US" sz="1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4478</Words>
  <Application>WPS 演示</Application>
  <PresentationFormat>宽屏</PresentationFormat>
  <Paragraphs>191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Times New Roman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。</cp:lastModifiedBy>
  <cp:revision>3</cp:revision>
  <dcterms:created xsi:type="dcterms:W3CDTF">2025-11-03T11:00:00Z</dcterms:created>
  <dcterms:modified xsi:type="dcterms:W3CDTF">2025-11-05T09:21:16Z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723BBBC678A24BCAA59D0180D9F6CFCF_12</vt:lpwstr>
  </property>
  <property fmtid="{D5CDD505-2E9C-101B-9397-08002B2CF9AE}" pid="3" name="KSOProductBuildVer">
    <vt:lpwstr>2052-12.1.0.22529</vt:lpwstr>
  </property>
</Properties>
</file>